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1"/>
  </p:notesMasterIdLst>
  <p:handoutMasterIdLst>
    <p:handoutMasterId r:id="rId22"/>
  </p:handoutMasterIdLst>
  <p:sldIdLst>
    <p:sldId id="278" r:id="rId5"/>
    <p:sldId id="294" r:id="rId6"/>
    <p:sldId id="304" r:id="rId7"/>
    <p:sldId id="283" r:id="rId8"/>
    <p:sldId id="296" r:id="rId9"/>
    <p:sldId id="284" r:id="rId10"/>
    <p:sldId id="295" r:id="rId11"/>
    <p:sldId id="271" r:id="rId12"/>
    <p:sldId id="285" r:id="rId13"/>
    <p:sldId id="298" r:id="rId14"/>
    <p:sldId id="299" r:id="rId15"/>
    <p:sldId id="300" r:id="rId16"/>
    <p:sldId id="302" r:id="rId17"/>
    <p:sldId id="305" r:id="rId18"/>
    <p:sldId id="303"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305" autoAdjust="0"/>
  </p:normalViewPr>
  <p:slideViewPr>
    <p:cSldViewPr snapToGrid="0">
      <p:cViewPr varScale="1">
        <p:scale>
          <a:sx n="77" d="100"/>
          <a:sy n="77" d="100"/>
        </p:scale>
        <p:origin x="1914" y="90"/>
      </p:cViewPr>
      <p:guideLst>
        <p:guide pos="3840"/>
        <p:guide orient="horz" pos="2160"/>
      </p:guideLst>
    </p:cSldViewPr>
  </p:slideViewPr>
  <p:outlineViewPr>
    <p:cViewPr>
      <p:scale>
        <a:sx n="33" d="100"/>
        <a:sy n="33" d="100"/>
      </p:scale>
      <p:origin x="0" y="-4320"/>
    </p:cViewPr>
  </p:outlineViewPr>
  <p:notesTextViewPr>
    <p:cViewPr>
      <p:scale>
        <a:sx n="3" d="2"/>
        <a:sy n="3" d="2"/>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9/23/2024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9/21/2024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CQRS: Really useful if we decide to do Event Sourcing and want to read from a Materialized View</a:t>
            </a:r>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237216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DDD is a HUGE topic. What I’m focusing on are two major takeaways:</a:t>
            </a:r>
          </a:p>
          <a:p>
            <a:pPr marL="171450" indent="-171450">
              <a:buFont typeface="Arial" panose="020B0604020202020204" pitchFamily="34" charset="0"/>
              <a:buChar char="•"/>
            </a:pPr>
            <a:r>
              <a:rPr lang="en-US" dirty="0"/>
              <a:t>Modeling our Core Domain after the Business and encapsulating those rules within those domain entities</a:t>
            </a:r>
          </a:p>
          <a:p>
            <a:pPr marL="171450" indent="-171450">
              <a:buFont typeface="Arial" panose="020B0604020202020204" pitchFamily="34" charset="0"/>
              <a:buChar char="•"/>
            </a:pPr>
            <a:r>
              <a:rPr lang="en-US" dirty="0"/>
              <a:t>Using that Domain to express the intent of our system</a:t>
            </a:r>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dirty="0"/>
          </a:p>
        </p:txBody>
      </p:sp>
    </p:spTree>
    <p:extLst>
      <p:ext uri="{BB962C8B-B14F-4D97-AF65-F5344CB8AC3E}">
        <p14:creationId xmlns:p14="http://schemas.microsoft.com/office/powerpoint/2010/main" val="33717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1515050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Thinner Application Layer: I like Steve Smith’s naming convention of “Use Cases” over “Application Layer”. Now we can actually use this layer for what it’s intended for, and that’s for our application or aggregate services – complex operations that span many aggregates.</a:t>
            </a:r>
          </a:p>
          <a:p>
            <a:endParaRPr lang="en-US" dirty="0"/>
          </a:p>
          <a:p>
            <a:r>
              <a:rPr lang="en-US" dirty="0"/>
              <a:t>Encapsulated Business Rules: Both the “Update” and “</a:t>
            </a:r>
            <a:r>
              <a:rPr lang="en-US" dirty="0" err="1"/>
              <a:t>MassUpdate</a:t>
            </a:r>
            <a:r>
              <a:rPr lang="en-US" dirty="0"/>
              <a:t>” methods were forced to adhere to the “</a:t>
            </a:r>
            <a:r>
              <a:rPr lang="en-US" dirty="0" err="1"/>
              <a:t>ToDoItems</a:t>
            </a:r>
            <a:r>
              <a:rPr lang="en-US" dirty="0"/>
              <a:t>” business rules when updating.</a:t>
            </a:r>
          </a:p>
          <a:p>
            <a:endParaRPr lang="en-US" dirty="0"/>
          </a:p>
          <a:p>
            <a:r>
              <a:rPr lang="en-US" dirty="0"/>
              <a:t>Entities will always be valid: The state of a domain object will never be in an invalid state.</a:t>
            </a:r>
          </a:p>
          <a:p>
            <a:endParaRPr lang="en-US" dirty="0"/>
          </a:p>
          <a:p>
            <a:r>
              <a:rPr lang="en-US" dirty="0"/>
              <a:t>Core is More “Expressive”: Again, much easier to understand what our system is trying to achieve when we model our code after the language used by the business</a:t>
            </a:r>
          </a:p>
          <a:p>
            <a:endParaRPr lang="en-US" dirty="0"/>
          </a:p>
          <a:p>
            <a:r>
              <a:rPr lang="en-US" dirty="0"/>
              <a:t>Painful Unit Testing: Unit testing is so much easier. We don’t have to mock anything out. I think </a:t>
            </a:r>
            <a:r>
              <a:rPr lang="en-US" dirty="0" err="1"/>
              <a:t>Moq</a:t>
            </a:r>
            <a:r>
              <a:rPr lang="en-US" dirty="0"/>
              <a:t> is a great library as it allowed us to test more things without worrying about their dependencies, but I think it’s greatly misused.</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2606121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Use for application layer</a:t>
            </a:r>
          </a:p>
          <a:p>
            <a:r>
              <a:rPr lang="en-US" dirty="0"/>
              <a:t>If we wanted separate class for “use case” – stick it with the code for the endpoint</a:t>
            </a:r>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240593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Query Endpoints, we can swap out retrieving from a repository and just as easily reach out to a materialized view. This’ll be especially handy if we decide to do Event Sourcing, as I’m guessing at some point we’ll have to aggregate a whole bunch of data to display to the user and we can then optimize that query.</a:t>
            </a:r>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2939323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2777627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Shane and I were talking about some of these topics on Friday. We think we were on the same page but it’s hard when you’re not actually looking at some code.</a:t>
            </a:r>
          </a:p>
          <a:p>
            <a:endParaRPr lang="en-US" dirty="0"/>
          </a:p>
          <a:p>
            <a:r>
              <a:rPr lang="en-US" dirty="0"/>
              <a:t>So what I ended up doing here was creating a simple To Do Sample Application. At first I programmed it like we would in one of our current Infinity Apps. Then I’ll bring up a topic and refactor the app to show what that would look like.</a:t>
            </a:r>
          </a:p>
          <a:p>
            <a:endParaRPr lang="en-US" dirty="0"/>
          </a:p>
          <a:p>
            <a:r>
              <a:rPr lang="en-US" dirty="0"/>
              <a:t>Most of the topics I’m going to discuss you’re all probably aware of. So I just want to state I don’t mean to insult anyone’s intelligence here. I set it up this way so that you guys can get some insight into my head and how I’m thinking, with the goal being that at the end we can have a good discuss and you guys can tell me If I’m going down the right track.</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23272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Project &amp; Clean Architecture: Current State of the Infinity Apps and some pitfalls I’ve seen with it</a:t>
            </a:r>
          </a:p>
          <a:p>
            <a:endParaRPr lang="en-US" dirty="0"/>
          </a:p>
          <a:p>
            <a:r>
              <a:rPr lang="en-US" dirty="0"/>
              <a:t>Moving Away From Controllers: How the REPR pattern can help us with bloated controllers</a:t>
            </a:r>
          </a:p>
          <a:p>
            <a:endParaRPr lang="en-US" dirty="0"/>
          </a:p>
          <a:p>
            <a:r>
              <a:rPr lang="en-US" dirty="0"/>
              <a:t>Vertical Slice Architecture: Place our coupling along each feature, rather than across technical concerns</a:t>
            </a:r>
          </a:p>
          <a:p>
            <a:endParaRPr lang="en-US" dirty="0"/>
          </a:p>
          <a:p>
            <a:r>
              <a:rPr lang="en-US" dirty="0"/>
              <a:t>DDD: Modeling our Domain after the business and encapsulating those business rules, rather than having them </a:t>
            </a:r>
            <a:r>
              <a:rPr lang="en-US" dirty="0" err="1"/>
              <a:t>spaghettied</a:t>
            </a:r>
            <a:r>
              <a:rPr lang="en-US" dirty="0"/>
              <a:t> across the application</a:t>
            </a:r>
          </a:p>
          <a:p>
            <a:endParaRPr lang="en-US" dirty="0"/>
          </a:p>
          <a:p>
            <a:r>
              <a:rPr lang="en-US" dirty="0"/>
              <a:t>End with a quick note on CQRS &amp; Event Sourcing</a:t>
            </a:r>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1790380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22316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1413586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Bloated Controllers: Controllers are tightly coupled together in a single class. How do we know for sure a change to one endpoint didn’t affect another?</a:t>
            </a:r>
          </a:p>
          <a:p>
            <a:endParaRPr lang="en-US" dirty="0"/>
          </a:p>
          <a:p>
            <a:r>
              <a:rPr lang="en-US" dirty="0"/>
              <a:t>Duplicate Business Rules/Validation: Every “service” has to validate that a duplicate task doesn’t exist. That “status” is valid, etc. These Business Rules are not encapsulated anywhere.</a:t>
            </a:r>
          </a:p>
          <a:p>
            <a:endParaRPr lang="en-US" dirty="0"/>
          </a:p>
          <a:p>
            <a:r>
              <a:rPr lang="en-US" dirty="0"/>
              <a:t>Poorly Modeled Domain: Again, our anemic domain is not “expressive” and gives no indication on what the intent of this system is.</a:t>
            </a:r>
          </a:p>
          <a:p>
            <a:endParaRPr lang="en-US" dirty="0"/>
          </a:p>
          <a:p>
            <a:r>
              <a:rPr lang="en-US" dirty="0"/>
              <a:t>Invalid Domain Object States: As soon as I new up that object I have an invalid state and it’s up to the developer to remember everything that is needed to bring that into a valid state. Lots of room for bugs and errors</a:t>
            </a:r>
          </a:p>
          <a:p>
            <a:endParaRPr lang="en-US" dirty="0"/>
          </a:p>
          <a:p>
            <a:r>
              <a:rPr lang="en-US" dirty="0"/>
              <a:t>Painful Unit Testing: Unit tests should be small and test one thing. Every Unit test I have to mock out all my dependencies just to hit one thing. This results in very large and unreadable unit tests.</a:t>
            </a:r>
          </a:p>
          <a:p>
            <a:endParaRPr lang="en-US" dirty="0"/>
          </a:p>
          <a:p>
            <a:r>
              <a:rPr lang="en-US" dirty="0"/>
              <a:t>*** A lot of the refactoring I’m going to show aims to solve these issues.</a:t>
            </a:r>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Pulled this graphic from Steve Smith’s article “MVC Controllers are Dinosaurs – Embrace API Endpoints”.</a:t>
            </a:r>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945464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Endpoint One File”: In that article he discusses how each controller endpoint should be in its own file, own class and only responsible for itself – going back to that SRP.</a:t>
            </a:r>
          </a:p>
          <a:p>
            <a:endParaRPr lang="en-US" dirty="0"/>
          </a:p>
          <a:p>
            <a:r>
              <a:rPr lang="en-US" dirty="0"/>
              <a:t>This fits nicely with Vertical Slice Architecture as we define our Request Object, Controller code, and response object all together, rather than thrown in unintuitive places in our application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solution to this is what he calls the REPR (Request – Endpoint - Response) pattern. This sits on top of controllers, but defines the Request Object, </a:t>
            </a:r>
            <a:r>
              <a:rPr lang="en-US" dirty="0" err="1"/>
              <a:t>ControllerAction</a:t>
            </a:r>
            <a:r>
              <a:rPr lang="en-US" dirty="0"/>
              <a:t> Code, and Response object all in one place.</a:t>
            </a:r>
          </a:p>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603191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9</a:t>
            </a:fld>
            <a:endParaRPr lang="en-US" dirty="0"/>
          </a:p>
        </p:txBody>
      </p:sp>
    </p:spTree>
    <p:extLst>
      <p:ext uri="{BB962C8B-B14F-4D97-AF65-F5344CB8AC3E}">
        <p14:creationId xmlns:p14="http://schemas.microsoft.com/office/powerpoint/2010/main" val="43305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550863" y="4045464"/>
            <a:ext cx="11115355" cy="2286000"/>
          </a:xfrm>
        </p:spPr>
        <p:txBody>
          <a:bodyPr anchor="ctr">
            <a:noAutofit/>
          </a:bodyPr>
          <a:lstStyle>
            <a:lvl1pPr algn="l">
              <a:defRPr sz="5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hasCustomPrompt="1"/>
          </p:nvPr>
        </p:nvSpPr>
        <p:spPr>
          <a:xfrm>
            <a:off x="0" y="4594"/>
            <a:ext cx="12192000" cy="3771878"/>
          </a:xfrm>
        </p:spPr>
        <p:txBody>
          <a:bodyPr>
            <a:noAutofit/>
          </a:bodyPr>
          <a:lstStyle>
            <a:lvl1pPr marL="0" indent="0" algn="ctr">
              <a:buNone/>
              <a:defRPr sz="2000"/>
            </a:lvl1pPr>
          </a:lstStyle>
          <a:p>
            <a:r>
              <a:rPr lang="en-US" dirty="0"/>
              <a:t>Click icon to insert picture</a:t>
            </a:r>
          </a:p>
        </p:txBody>
      </p:sp>
      <p:sp>
        <p:nvSpPr>
          <p:cNvPr id="7" name="Oval 6">
            <a:extLst>
              <a:ext uri="{FF2B5EF4-FFF2-40B4-BE49-F238E27FC236}">
                <a16:creationId xmlns:a16="http://schemas.microsoft.com/office/drawing/2014/main" id="{57BF9F63-86BE-5515-AD3C-59481B3FF4B4}"/>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673299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550863" y="196900"/>
            <a:ext cx="4159160" cy="3155900"/>
          </a:xfrm>
        </p:spPr>
        <p:txBody>
          <a:bodyPr lIns="91440" anchor="b">
            <a:noAutofit/>
          </a:bodyPr>
          <a:lstStyle>
            <a:lvl1pPr algn="l">
              <a:defRPr sz="40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547271" y="3505200"/>
            <a:ext cx="4159160" cy="2352356"/>
          </a:xfrm>
        </p:spPr>
        <p:txBody>
          <a:bodyPr lIns="91440" rIns="91440">
            <a:noAutofit/>
          </a:bodyPr>
          <a:lstStyle>
            <a:lvl1pPr marL="0" indent="0" algn="l">
              <a:lnSpc>
                <a:spcPct val="100000"/>
              </a:lnSpc>
              <a:spcAft>
                <a:spcPts val="0"/>
              </a:spcAft>
              <a:buFont typeface="Arial" panose="020B0604020202020204" pitchFamily="34" charset="0"/>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Oval 13">
            <a:extLst>
              <a:ext uri="{FF2B5EF4-FFF2-40B4-BE49-F238E27FC236}">
                <a16:creationId xmlns:a16="http://schemas.microsoft.com/office/drawing/2014/main" id="{60ABD6E1-FE78-D78B-E80C-09490F5D8D05}"/>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62BB1BCD-5C1C-ED05-D6B4-F92367209BEF}"/>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11" name="Freeform 5">
              <a:extLst>
                <a:ext uri="{FF2B5EF4-FFF2-40B4-BE49-F238E27FC236}">
                  <a16:creationId xmlns:a16="http://schemas.microsoft.com/office/drawing/2014/main" id="{700A5CAB-28E9-FB7A-E72E-39F3ADE58C6B}"/>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Freeform 6">
              <a:extLst>
                <a:ext uri="{FF2B5EF4-FFF2-40B4-BE49-F238E27FC236}">
                  <a16:creationId xmlns:a16="http://schemas.microsoft.com/office/drawing/2014/main" id="{2BA2D9BC-CA87-28FA-7A02-455E740EACA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Freeform 8">
              <a:extLst>
                <a:ext uri="{FF2B5EF4-FFF2-40B4-BE49-F238E27FC236}">
                  <a16:creationId xmlns:a16="http://schemas.microsoft.com/office/drawing/2014/main" id="{734E5ADF-EEF0-2501-9D7B-8FC1A49F60A7}"/>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8" name="Picture Placeholder 14">
            <a:extLst>
              <a:ext uri="{FF2B5EF4-FFF2-40B4-BE49-F238E27FC236}">
                <a16:creationId xmlns:a16="http://schemas.microsoft.com/office/drawing/2014/main" id="{780F3839-9B1B-2346-C1F4-E876E6AE32E1}"/>
              </a:ext>
            </a:extLst>
          </p:cNvPr>
          <p:cNvSpPr>
            <a:spLocks noGrp="1"/>
          </p:cNvSpPr>
          <p:nvPr>
            <p:ph type="pic" sz="quarter" idx="13"/>
          </p:nvPr>
        </p:nvSpPr>
        <p:spPr>
          <a:xfrm>
            <a:off x="5678049" y="78871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tIns="365760">
            <a:noAutofit/>
          </a:bodyPr>
          <a:lstStyle>
            <a:lvl1pPr marL="0" indent="0" algn="ctr">
              <a:buNone/>
              <a:defRPr sz="18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09742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87663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6D26C0-4AFC-33CC-99BE-317E9A844352}"/>
              </a:ext>
            </a:extLst>
          </p:cNvPr>
          <p:cNvSpPr>
            <a:spLocks noGrp="1"/>
          </p:cNvSpPr>
          <p:nvPr>
            <p:ph type="pic" sz="quarter" idx="13" hasCustomPrompt="1"/>
          </p:nvPr>
        </p:nvSpPr>
        <p:spPr>
          <a:xfrm>
            <a:off x="0" y="0"/>
            <a:ext cx="12192000" cy="6858000"/>
          </a:xfrm>
        </p:spPr>
        <p:txBody>
          <a:bodyPr/>
          <a:lstStyle>
            <a:lvl1pPr marL="0" indent="0" algn="ctr">
              <a:buNone/>
              <a:defRPr sz="2000"/>
            </a:lvl1pPr>
          </a:lstStyle>
          <a:p>
            <a:r>
              <a:rPr lang="en-US" dirty="0"/>
              <a:t>Click icon to insert picture</a:t>
            </a:r>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376680"/>
            <a:ext cx="9144000" cy="2286000"/>
          </a:xfrm>
        </p:spPr>
        <p:txBody>
          <a:bodyPr anchor="b">
            <a:noAutofit/>
          </a:bodyPr>
          <a:lstStyle>
            <a:lvl1pPr algn="ctr">
              <a:defRPr sz="5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799840"/>
            <a:ext cx="9144000" cy="2286000"/>
          </a:xfrm>
        </p:spPr>
        <p:txBody>
          <a:bodyPr>
            <a:no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606994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8" r:id="rId18"/>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ardalis.com/mvc-controllers-are-dinosaurs-embrace-api-endpoints/"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noFill/>
        </p:spPr>
        <p:txBody>
          <a:bodyPr anchor="ctr">
            <a:noAutofit/>
          </a:bodyPr>
          <a:lstStyle/>
          <a:p>
            <a:r>
              <a:rPr lang="en-US" dirty="0"/>
              <a:t>Project Structure and Organization</a:t>
            </a: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B78EF1B-A445-B3E1-1CEA-C7F75B988AD7}"/>
              </a:ext>
            </a:extLst>
          </p:cNvPr>
          <p:cNvSpPr txBox="1"/>
          <p:nvPr/>
        </p:nvSpPr>
        <p:spPr>
          <a:xfrm>
            <a:off x="1041935" y="3143282"/>
            <a:ext cx="2829827" cy="369332"/>
          </a:xfrm>
          <a:prstGeom prst="rect">
            <a:avLst/>
          </a:prstGeom>
          <a:noFill/>
        </p:spPr>
        <p:txBody>
          <a:bodyPr wrap="square" rtlCol="0">
            <a:spAutoFit/>
          </a:bodyPr>
          <a:lstStyle/>
          <a:p>
            <a:pPr algn="ctr"/>
            <a:r>
              <a:rPr lang="en-US" dirty="0"/>
              <a:t>Models/Controllers Folders</a:t>
            </a:r>
          </a:p>
        </p:txBody>
      </p:sp>
      <p:sp>
        <p:nvSpPr>
          <p:cNvPr id="18" name="TextBox 17">
            <a:extLst>
              <a:ext uri="{FF2B5EF4-FFF2-40B4-BE49-F238E27FC236}">
                <a16:creationId xmlns:a16="http://schemas.microsoft.com/office/drawing/2014/main" id="{2E5B6C96-7237-2A3A-A06F-BB0EB034F8CA}"/>
              </a:ext>
            </a:extLst>
          </p:cNvPr>
          <p:cNvSpPr txBox="1"/>
          <p:nvPr/>
        </p:nvSpPr>
        <p:spPr>
          <a:xfrm>
            <a:off x="4366661" y="3175556"/>
            <a:ext cx="3076876" cy="646331"/>
          </a:xfrm>
          <a:prstGeom prst="rect">
            <a:avLst/>
          </a:prstGeom>
          <a:noFill/>
        </p:spPr>
        <p:txBody>
          <a:bodyPr wrap="square" rtlCol="0">
            <a:spAutoFit/>
          </a:bodyPr>
          <a:lstStyle/>
          <a:p>
            <a:pPr algn="ctr"/>
            <a:r>
              <a:rPr lang="en-US" dirty="0"/>
              <a:t>Less Dependencies (Only What YOU Need)</a:t>
            </a:r>
          </a:p>
        </p:txBody>
      </p:sp>
      <p:sp>
        <p:nvSpPr>
          <p:cNvPr id="22" name="TextBox 21">
            <a:extLst>
              <a:ext uri="{FF2B5EF4-FFF2-40B4-BE49-F238E27FC236}">
                <a16:creationId xmlns:a16="http://schemas.microsoft.com/office/drawing/2014/main" id="{66FBF5A6-7D67-C0FC-2B14-B22D015984A6}"/>
              </a:ext>
            </a:extLst>
          </p:cNvPr>
          <p:cNvSpPr txBox="1"/>
          <p:nvPr/>
        </p:nvSpPr>
        <p:spPr>
          <a:xfrm>
            <a:off x="8144375" y="3207169"/>
            <a:ext cx="3076876" cy="646331"/>
          </a:xfrm>
          <a:prstGeom prst="rect">
            <a:avLst/>
          </a:prstGeom>
          <a:noFill/>
        </p:spPr>
        <p:txBody>
          <a:bodyPr wrap="square" rtlCol="0">
            <a:spAutoFit/>
          </a:bodyPr>
          <a:lstStyle/>
          <a:p>
            <a:pPr algn="ctr"/>
            <a:r>
              <a:rPr lang="en-US" dirty="0"/>
              <a:t>Coupling Around Endpoint VS Entire Resource</a:t>
            </a:r>
          </a:p>
        </p:txBody>
      </p:sp>
      <p:sp>
        <p:nvSpPr>
          <p:cNvPr id="2" name="Title 2">
            <a:extLst>
              <a:ext uri="{FF2B5EF4-FFF2-40B4-BE49-F238E27FC236}">
                <a16:creationId xmlns:a16="http://schemas.microsoft.com/office/drawing/2014/main" id="{C93E4904-D3DD-BF75-91D4-3ED4979C79F0}"/>
              </a:ext>
            </a:extLst>
          </p:cNvPr>
          <p:cNvSpPr txBox="1">
            <a:spLocks/>
          </p:cNvSpPr>
          <p:nvPr/>
        </p:nvSpPr>
        <p:spPr>
          <a:xfrm>
            <a:off x="550863" y="308476"/>
            <a:ext cx="11090274" cy="1332000"/>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lang="en-US" sz="5400" kern="1200">
                <a:solidFill>
                  <a:schemeClr val="tx1"/>
                </a:solidFill>
                <a:latin typeface="+mj-lt"/>
                <a:ea typeface="+mj-ea"/>
                <a:cs typeface="+mj-cs"/>
              </a:defRPr>
            </a:lvl1pPr>
          </a:lstStyle>
          <a:p>
            <a:r>
              <a:rPr lang="en-US" dirty="0"/>
              <a:t>Benefits</a:t>
            </a:r>
          </a:p>
        </p:txBody>
      </p:sp>
      <p:pic>
        <p:nvPicPr>
          <p:cNvPr id="4" name="Graphic 3" descr="Close with solid fill">
            <a:extLst>
              <a:ext uri="{FF2B5EF4-FFF2-40B4-BE49-F238E27FC236}">
                <a16:creationId xmlns:a16="http://schemas.microsoft.com/office/drawing/2014/main" id="{F2AF0983-B4E3-0B69-316A-1598AE4692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9648" y="2046100"/>
            <a:ext cx="914400" cy="914400"/>
          </a:xfrm>
          <a:prstGeom prst="rect">
            <a:avLst/>
          </a:prstGeom>
        </p:spPr>
      </p:pic>
      <p:pic>
        <p:nvPicPr>
          <p:cNvPr id="6" name="Graphic 5" descr="Link with solid fill">
            <a:extLst>
              <a:ext uri="{FF2B5EF4-FFF2-40B4-BE49-F238E27FC236}">
                <a16:creationId xmlns:a16="http://schemas.microsoft.com/office/drawing/2014/main" id="{C4642E91-6B9E-84FA-614F-7E4334044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5613" y="2094288"/>
            <a:ext cx="914400" cy="914400"/>
          </a:xfrm>
          <a:prstGeom prst="rect">
            <a:avLst/>
          </a:prstGeom>
        </p:spPr>
      </p:pic>
      <p:sp>
        <p:nvSpPr>
          <p:cNvPr id="7" name="TextBox 6">
            <a:extLst>
              <a:ext uri="{FF2B5EF4-FFF2-40B4-BE49-F238E27FC236}">
                <a16:creationId xmlns:a16="http://schemas.microsoft.com/office/drawing/2014/main" id="{30D5CBCF-2EDA-5107-0E1A-AC2C2C6C3A08}"/>
              </a:ext>
            </a:extLst>
          </p:cNvPr>
          <p:cNvSpPr txBox="1"/>
          <p:nvPr/>
        </p:nvSpPr>
        <p:spPr>
          <a:xfrm>
            <a:off x="1791102" y="5826403"/>
            <a:ext cx="2829827" cy="369332"/>
          </a:xfrm>
          <a:prstGeom prst="rect">
            <a:avLst/>
          </a:prstGeom>
          <a:noFill/>
        </p:spPr>
        <p:txBody>
          <a:bodyPr wrap="square" rtlCol="0">
            <a:spAutoFit/>
          </a:bodyPr>
          <a:lstStyle/>
          <a:p>
            <a:pPr algn="ctr"/>
            <a:r>
              <a:rPr lang="en-US" dirty="0"/>
              <a:t>Sets Us Up For CQRS</a:t>
            </a:r>
          </a:p>
        </p:txBody>
      </p:sp>
      <p:sp>
        <p:nvSpPr>
          <p:cNvPr id="8" name="TextBox 7">
            <a:extLst>
              <a:ext uri="{FF2B5EF4-FFF2-40B4-BE49-F238E27FC236}">
                <a16:creationId xmlns:a16="http://schemas.microsoft.com/office/drawing/2014/main" id="{90B90204-1159-674A-3CF7-98C9E71B0981}"/>
              </a:ext>
            </a:extLst>
          </p:cNvPr>
          <p:cNvSpPr txBox="1"/>
          <p:nvPr/>
        </p:nvSpPr>
        <p:spPr>
          <a:xfrm>
            <a:off x="6970093" y="5703034"/>
            <a:ext cx="2829827" cy="646331"/>
          </a:xfrm>
          <a:prstGeom prst="rect">
            <a:avLst/>
          </a:prstGeom>
          <a:noFill/>
        </p:spPr>
        <p:txBody>
          <a:bodyPr wrap="square" rtlCol="0">
            <a:spAutoFit/>
          </a:bodyPr>
          <a:lstStyle/>
          <a:p>
            <a:pPr algn="ctr"/>
            <a:r>
              <a:rPr lang="en-US" dirty="0"/>
              <a:t>No Real Need for a Mediator</a:t>
            </a:r>
          </a:p>
        </p:txBody>
      </p:sp>
      <p:pic>
        <p:nvPicPr>
          <p:cNvPr id="10" name="Picture 9" descr="Different colored ropes">
            <a:extLst>
              <a:ext uri="{FF2B5EF4-FFF2-40B4-BE49-F238E27FC236}">
                <a16:creationId xmlns:a16="http://schemas.microsoft.com/office/drawing/2014/main" id="{8D20708A-0DCF-CD40-A679-B57C407666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3694" y="2046100"/>
            <a:ext cx="1222809" cy="815206"/>
          </a:xfrm>
          <a:prstGeom prst="rect">
            <a:avLst/>
          </a:prstGeom>
        </p:spPr>
      </p:pic>
      <p:pic>
        <p:nvPicPr>
          <p:cNvPr id="3074" name="Picture 2" descr="CQRS | Pattern &amp; It's Concept">
            <a:extLst>
              <a:ext uri="{FF2B5EF4-FFF2-40B4-BE49-F238E27FC236}">
                <a16:creationId xmlns:a16="http://schemas.microsoft.com/office/drawing/2014/main" id="{77B4DC96-59EC-381E-768B-432E3F30BC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2187" y="4979926"/>
            <a:ext cx="1307656" cy="723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esting MediatR Inside MediatR Handlers ...">
            <a:extLst>
              <a:ext uri="{FF2B5EF4-FFF2-40B4-BE49-F238E27FC236}">
                <a16:creationId xmlns:a16="http://schemas.microsoft.com/office/drawing/2014/main" id="{99E193E3-B466-5C6F-6F38-1C0191CB4A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1507" y="4460119"/>
            <a:ext cx="1039614" cy="1039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7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500"/>
                                        <p:tgtEl>
                                          <p:spTgt spid="30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3076"/>
                                        </p:tgtEl>
                                        <p:attrNameLst>
                                          <p:attrName>style.visibility</p:attrName>
                                        </p:attrNameLst>
                                      </p:cBhvr>
                                      <p:to>
                                        <p:strVal val="visible"/>
                                      </p:to>
                                    </p:set>
                                    <p:animEffect transition="in" filter="fade">
                                      <p:cBhvr>
                                        <p:cTn id="42"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Domain Driven Design</a:t>
            </a:r>
            <a:endParaRPr lang="en-US" sz="1400" dirty="0"/>
          </a:p>
        </p:txBody>
      </p:sp>
      <p:pic>
        <p:nvPicPr>
          <p:cNvPr id="2" name="Picture 1">
            <a:extLst>
              <a:ext uri="{FF2B5EF4-FFF2-40B4-BE49-F238E27FC236}">
                <a16:creationId xmlns:a16="http://schemas.microsoft.com/office/drawing/2014/main" id="{1D2CC3AB-185B-A422-A048-4EE612558E43}"/>
              </a:ext>
            </a:extLst>
          </p:cNvPr>
          <p:cNvPicPr>
            <a:picLocks noChangeAspect="1"/>
          </p:cNvPicPr>
          <p:nvPr/>
        </p:nvPicPr>
        <p:blipFill>
          <a:blip r:embed="rId3"/>
          <a:stretch>
            <a:fillRect/>
          </a:stretch>
        </p:blipFill>
        <p:spPr>
          <a:xfrm>
            <a:off x="3571524" y="168847"/>
            <a:ext cx="5822733" cy="2907777"/>
          </a:xfrm>
          <a:prstGeom prst="rect">
            <a:avLst/>
          </a:prstGeom>
        </p:spPr>
      </p:pic>
      <p:pic>
        <p:nvPicPr>
          <p:cNvPr id="4098" name="Picture 2" descr="Comparing Domain-Driven Design with ...">
            <a:extLst>
              <a:ext uri="{FF2B5EF4-FFF2-40B4-BE49-F238E27FC236}">
                <a16:creationId xmlns:a16="http://schemas.microsoft.com/office/drawing/2014/main" id="{0D418B51-E467-494E-02FB-DF0DDABBCFE3}"/>
              </a:ext>
            </a:extLst>
          </p:cNvPr>
          <p:cNvPicPr>
            <a:picLocks noGrp="1" noChangeAspect="1" noChangeArrowheads="1"/>
          </p:cNvPicPr>
          <p:nvPr>
            <p:ph type="pic" sz="quarter" idx="13"/>
          </p:nvPr>
        </p:nvPicPr>
        <p:blipFill>
          <a:blip r:embed="rId4">
            <a:extLst>
              <a:ext uri="{28A0092B-C50C-407E-A947-70E740481C1C}">
                <a14:useLocalDpi xmlns:a14="http://schemas.microsoft.com/office/drawing/2010/main" val="0"/>
              </a:ext>
            </a:extLst>
          </a:blip>
          <a:srcRect t="12982" b="1298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72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60568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sz="4800" dirty="0"/>
              <a:t>Benefits</a:t>
            </a:r>
          </a:p>
        </p:txBody>
      </p:sp>
      <p:grpSp>
        <p:nvGrpSpPr>
          <p:cNvPr id="27" name="Group 26">
            <a:extLst>
              <a:ext uri="{FF2B5EF4-FFF2-40B4-BE49-F238E27FC236}">
                <a16:creationId xmlns:a16="http://schemas.microsoft.com/office/drawing/2014/main" id="{5FCCF31F-248A-C424-D211-62CD3135C285}"/>
              </a:ext>
            </a:extLst>
          </p:cNvPr>
          <p:cNvGrpSpPr/>
          <p:nvPr/>
        </p:nvGrpSpPr>
        <p:grpSpPr>
          <a:xfrm>
            <a:off x="1782270" y="1953653"/>
            <a:ext cx="2666973" cy="1600183"/>
            <a:chOff x="1277981" y="812"/>
            <a:chExt cx="2666973" cy="1600183"/>
          </a:xfrm>
        </p:grpSpPr>
        <p:sp>
          <p:nvSpPr>
            <p:cNvPr id="28" name="Rectangle 27">
              <a:extLst>
                <a:ext uri="{FF2B5EF4-FFF2-40B4-BE49-F238E27FC236}">
                  <a16:creationId xmlns:a16="http://schemas.microsoft.com/office/drawing/2014/main" id="{7980A46E-D54D-ECBA-30CD-D227169A2E95}"/>
                </a:ext>
              </a:extLst>
            </p:cNvPr>
            <p:cNvSpPr/>
            <p:nvPr/>
          </p:nvSpPr>
          <p:spPr>
            <a:xfrm>
              <a:off x="1277981" y="812"/>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9" name="TextBox 28">
              <a:extLst>
                <a:ext uri="{FF2B5EF4-FFF2-40B4-BE49-F238E27FC236}">
                  <a16:creationId xmlns:a16="http://schemas.microsoft.com/office/drawing/2014/main" id="{3ED2E914-7975-F781-B6CC-397C2DDF5CED}"/>
                </a:ext>
              </a:extLst>
            </p:cNvPr>
            <p:cNvSpPr txBox="1"/>
            <p:nvPr/>
          </p:nvSpPr>
          <p:spPr>
            <a:xfrm>
              <a:off x="127798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dirty="0"/>
                <a:t>Thinner Application Layer</a:t>
              </a:r>
              <a:endParaRPr lang="en-US" sz="2600" kern="1200" dirty="0"/>
            </a:p>
          </p:txBody>
        </p:sp>
      </p:grpSp>
      <p:grpSp>
        <p:nvGrpSpPr>
          <p:cNvPr id="30" name="Group 29">
            <a:extLst>
              <a:ext uri="{FF2B5EF4-FFF2-40B4-BE49-F238E27FC236}">
                <a16:creationId xmlns:a16="http://schemas.microsoft.com/office/drawing/2014/main" id="{28EFC8D7-DCE4-4468-B428-32AE592684B3}"/>
              </a:ext>
            </a:extLst>
          </p:cNvPr>
          <p:cNvGrpSpPr/>
          <p:nvPr/>
        </p:nvGrpSpPr>
        <p:grpSpPr>
          <a:xfrm>
            <a:off x="4715104" y="1953652"/>
            <a:ext cx="2666973" cy="1600183"/>
            <a:chOff x="4211651" y="812"/>
            <a:chExt cx="2666973" cy="1600183"/>
          </a:xfrm>
        </p:grpSpPr>
        <p:sp>
          <p:nvSpPr>
            <p:cNvPr id="31" name="Rectangle 30">
              <a:extLst>
                <a:ext uri="{FF2B5EF4-FFF2-40B4-BE49-F238E27FC236}">
                  <a16:creationId xmlns:a16="http://schemas.microsoft.com/office/drawing/2014/main" id="{8589718B-0B88-1975-D1C4-343B0F06DF9A}"/>
                </a:ext>
              </a:extLst>
            </p:cNvPr>
            <p:cNvSpPr/>
            <p:nvPr/>
          </p:nvSpPr>
          <p:spPr>
            <a:xfrm>
              <a:off x="4211651" y="812"/>
              <a:ext cx="2666973" cy="1600183"/>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76185D5A-178B-A900-0A05-A3E096EFF8E1}"/>
                </a:ext>
              </a:extLst>
            </p:cNvPr>
            <p:cNvSpPr txBox="1"/>
            <p:nvPr/>
          </p:nvSpPr>
          <p:spPr>
            <a:xfrm>
              <a:off x="421165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Encapsulated Business Rules</a:t>
              </a:r>
            </a:p>
          </p:txBody>
        </p:sp>
      </p:grpSp>
      <p:grpSp>
        <p:nvGrpSpPr>
          <p:cNvPr id="36" name="Group 35">
            <a:extLst>
              <a:ext uri="{FF2B5EF4-FFF2-40B4-BE49-F238E27FC236}">
                <a16:creationId xmlns:a16="http://schemas.microsoft.com/office/drawing/2014/main" id="{6F0895D1-92BB-9942-3049-2259F0964675}"/>
              </a:ext>
            </a:extLst>
          </p:cNvPr>
          <p:cNvGrpSpPr/>
          <p:nvPr/>
        </p:nvGrpSpPr>
        <p:grpSpPr>
          <a:xfrm>
            <a:off x="3429027" y="3781995"/>
            <a:ext cx="2666973" cy="1600183"/>
            <a:chOff x="7118172" y="4780"/>
            <a:chExt cx="2666973" cy="1600183"/>
          </a:xfrm>
        </p:grpSpPr>
        <p:sp>
          <p:nvSpPr>
            <p:cNvPr id="37" name="Rectangle 36">
              <a:extLst>
                <a:ext uri="{FF2B5EF4-FFF2-40B4-BE49-F238E27FC236}">
                  <a16:creationId xmlns:a16="http://schemas.microsoft.com/office/drawing/2014/main" id="{997448D2-C29B-E367-B49B-2A5026566213}"/>
                </a:ext>
              </a:extLst>
            </p:cNvPr>
            <p:cNvSpPr/>
            <p:nvPr/>
          </p:nvSpPr>
          <p:spPr>
            <a:xfrm>
              <a:off x="7118172" y="4780"/>
              <a:ext cx="2666973" cy="1600183"/>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746C118-7F9E-959F-101C-9A36932E830F}"/>
                </a:ext>
              </a:extLst>
            </p:cNvPr>
            <p:cNvSpPr txBox="1"/>
            <p:nvPr/>
          </p:nvSpPr>
          <p:spPr>
            <a:xfrm>
              <a:off x="7118172" y="4780"/>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dirty="0"/>
                <a:t>Core is More “Expressive”</a:t>
              </a:r>
              <a:endParaRPr lang="en-US" sz="2600" kern="1200" dirty="0"/>
            </a:p>
          </p:txBody>
        </p:sp>
      </p:grpSp>
      <p:grpSp>
        <p:nvGrpSpPr>
          <p:cNvPr id="39" name="Group 38">
            <a:extLst>
              <a:ext uri="{FF2B5EF4-FFF2-40B4-BE49-F238E27FC236}">
                <a16:creationId xmlns:a16="http://schemas.microsoft.com/office/drawing/2014/main" id="{B885A514-910B-E781-5BEB-E281338592C2}"/>
              </a:ext>
            </a:extLst>
          </p:cNvPr>
          <p:cNvGrpSpPr/>
          <p:nvPr/>
        </p:nvGrpSpPr>
        <p:grpSpPr>
          <a:xfrm>
            <a:off x="6361862" y="3781995"/>
            <a:ext cx="2666973" cy="1600183"/>
            <a:chOff x="1277981" y="1867693"/>
            <a:chExt cx="2666973" cy="1600183"/>
          </a:xfrm>
        </p:grpSpPr>
        <p:sp>
          <p:nvSpPr>
            <p:cNvPr id="40" name="Rectangle 39">
              <a:extLst>
                <a:ext uri="{FF2B5EF4-FFF2-40B4-BE49-F238E27FC236}">
                  <a16:creationId xmlns:a16="http://schemas.microsoft.com/office/drawing/2014/main" id="{5EC5C766-06C3-2BDE-7AB4-6BB7263FDA30}"/>
                </a:ext>
              </a:extLst>
            </p:cNvPr>
            <p:cNvSpPr/>
            <p:nvPr/>
          </p:nvSpPr>
          <p:spPr>
            <a:xfrm>
              <a:off x="1277981" y="1867693"/>
              <a:ext cx="2666973" cy="1600183"/>
            </a:xfrm>
            <a:prstGeom prst="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41" name="TextBox 40">
              <a:extLst>
                <a:ext uri="{FF2B5EF4-FFF2-40B4-BE49-F238E27FC236}">
                  <a16:creationId xmlns:a16="http://schemas.microsoft.com/office/drawing/2014/main" id="{3F46A8D7-7FBB-2D3A-1713-F223DF63E749}"/>
                </a:ext>
              </a:extLst>
            </p:cNvPr>
            <p:cNvSpPr txBox="1"/>
            <p:nvPr/>
          </p:nvSpPr>
          <p:spPr>
            <a:xfrm>
              <a:off x="127798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Better Unit Testing</a:t>
              </a:r>
            </a:p>
          </p:txBody>
        </p:sp>
      </p:grpSp>
      <p:grpSp>
        <p:nvGrpSpPr>
          <p:cNvPr id="3" name="Group 2">
            <a:extLst>
              <a:ext uri="{FF2B5EF4-FFF2-40B4-BE49-F238E27FC236}">
                <a16:creationId xmlns:a16="http://schemas.microsoft.com/office/drawing/2014/main" id="{E5D22CF1-30DA-9B82-8C7A-A741027A2320}"/>
              </a:ext>
            </a:extLst>
          </p:cNvPr>
          <p:cNvGrpSpPr/>
          <p:nvPr/>
        </p:nvGrpSpPr>
        <p:grpSpPr>
          <a:xfrm>
            <a:off x="7630009" y="1953652"/>
            <a:ext cx="2666973" cy="1600183"/>
            <a:chOff x="4211651" y="1867693"/>
            <a:chExt cx="2666973" cy="1600183"/>
          </a:xfrm>
        </p:grpSpPr>
        <p:sp>
          <p:nvSpPr>
            <p:cNvPr id="4" name="Rectangle 3">
              <a:extLst>
                <a:ext uri="{FF2B5EF4-FFF2-40B4-BE49-F238E27FC236}">
                  <a16:creationId xmlns:a16="http://schemas.microsoft.com/office/drawing/2014/main" id="{093A1172-7D98-314C-B779-B1B631F22330}"/>
                </a:ext>
              </a:extLst>
            </p:cNvPr>
            <p:cNvSpPr/>
            <p:nvPr/>
          </p:nvSpPr>
          <p:spPr>
            <a:xfrm>
              <a:off x="4211651" y="1867693"/>
              <a:ext cx="2666973" cy="1600183"/>
            </a:xfrm>
            <a:prstGeom prst="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0E78F688-2116-9615-1CAC-D9BE614AE538}"/>
                </a:ext>
              </a:extLst>
            </p:cNvPr>
            <p:cNvSpPr txBox="1"/>
            <p:nvPr/>
          </p:nvSpPr>
          <p:spPr>
            <a:xfrm>
              <a:off x="421165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Entities Will Always be Valid</a:t>
              </a:r>
            </a:p>
          </p:txBody>
        </p:sp>
      </p:grpSp>
    </p:spTree>
    <p:extLst>
      <p:ext uri="{BB962C8B-B14F-4D97-AF65-F5344CB8AC3E}">
        <p14:creationId xmlns:p14="http://schemas.microsoft.com/office/powerpoint/2010/main" val="356980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gn="l">
              <a:lnSpc>
                <a:spcPct val="100000"/>
              </a:lnSpc>
            </a:pPr>
            <a:r>
              <a:rPr lang="en-US" sz="6400" kern="1200">
                <a:solidFill>
                  <a:schemeClr val="tx1"/>
                </a:solidFill>
                <a:latin typeface="+mj-lt"/>
                <a:ea typeface="+mj-ea"/>
                <a:cs typeface="+mj-cs"/>
              </a:rPr>
              <a:t>Note On Vertical Slices</a:t>
            </a:r>
          </a:p>
        </p:txBody>
      </p:sp>
      <p:pic>
        <p:nvPicPr>
          <p:cNvPr id="2" name="Picture 2">
            <a:extLst>
              <a:ext uri="{FF2B5EF4-FFF2-40B4-BE49-F238E27FC236}">
                <a16:creationId xmlns:a16="http://schemas.microsoft.com/office/drawing/2014/main" id="{F503F172-3F77-5F07-83CC-C33E16546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998" r="-4" b="2672"/>
          <a:stretch/>
        </p:blipFill>
        <p:spPr bwMode="auto">
          <a:xfrm>
            <a:off x="6282526" y="870808"/>
            <a:ext cx="5632453" cy="3428999"/>
          </a:xfrm>
          <a:custGeom>
            <a:avLst/>
            <a:gdLst/>
            <a:ahLst/>
            <a:cxnLst/>
            <a:rect l="l" t="t" r="r" b="b"/>
            <a:pathLst>
              <a:path w="5632453" h="3428999">
                <a:moveTo>
                  <a:pt x="0" y="0"/>
                </a:moveTo>
                <a:lnTo>
                  <a:pt x="5632453" y="0"/>
                </a:lnTo>
                <a:lnTo>
                  <a:pt x="5632453"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819DC2A4-EB0C-4DA7-8B5B-4B1F4243A6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636" y="5457992"/>
            <a:ext cx="667802" cy="631474"/>
            <a:chOff x="10478914" y="1506691"/>
            <a:chExt cx="667802" cy="631474"/>
          </a:xfrm>
        </p:grpSpPr>
        <p:sp>
          <p:nvSpPr>
            <p:cNvPr id="27" name="Freeform: Shape 26">
              <a:extLst>
                <a:ext uri="{FF2B5EF4-FFF2-40B4-BE49-F238E27FC236}">
                  <a16:creationId xmlns:a16="http://schemas.microsoft.com/office/drawing/2014/main" id="{3B1D6106-2FE2-43D2-9C05-B11DB97DDF4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5EA3FCD8-3C26-4FDE-89C6-D23C051A4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0" name="Rectangle 29">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5D9FBA96-F908-7BCC-ADCE-2B2C8A52C46B}"/>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74001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Quick Note On CQRS &amp; Event Sourcing</a:t>
            </a:r>
          </a:p>
        </p:txBody>
      </p:sp>
    </p:spTree>
    <p:extLst>
      <p:ext uri="{BB962C8B-B14F-4D97-AF65-F5344CB8AC3E}">
        <p14:creationId xmlns:p14="http://schemas.microsoft.com/office/powerpoint/2010/main" val="241558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t>That’s it!</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Oval 5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54" name="Freeform: Shape 5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58" name="Rectangle 5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Goals</a:t>
            </a:r>
          </a:p>
        </p:txBody>
      </p:sp>
      <p:grpSp>
        <p:nvGrpSpPr>
          <p:cNvPr id="59" name="Group 58">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60" name="Freeform: Shape 59">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2" name="Oval 61">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Sheet music with treble and bass clef, and illegible notes">
            <a:extLst>
              <a:ext uri="{FF2B5EF4-FFF2-40B4-BE49-F238E27FC236}">
                <a16:creationId xmlns:a16="http://schemas.microsoft.com/office/drawing/2014/main" id="{34B0E8F3-1277-14A4-F80D-204C55A57263}"/>
              </a:ext>
            </a:extLst>
          </p:cNvPr>
          <p:cNvPicPr>
            <a:picLocks noChangeAspect="1"/>
          </p:cNvPicPr>
          <p:nvPr/>
        </p:nvPicPr>
        <p:blipFill>
          <a:blip r:embed="rId3">
            <a:extLst>
              <a:ext uri="{28A0092B-C50C-407E-A947-70E740481C1C}">
                <a14:useLocalDpi xmlns:a14="http://schemas.microsoft.com/office/drawing/2010/main" val="0"/>
              </a:ext>
            </a:extLst>
          </a:blip>
          <a:srcRect r="33501"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364167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4159681" cy="199785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Agenda/Topics Covered</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2678400"/>
            <a:ext cx="4159682" cy="3414425"/>
          </a:xfrm>
        </p:spPr>
        <p:txBody>
          <a:bodyPr vert="horz" wrap="square" lIns="0" tIns="0" rIns="0" bIns="0" rtlCol="0" anchor="t">
            <a:normAutofit/>
          </a:bodyPr>
          <a:lstStyle/>
          <a:p>
            <a:pPr indent="-228600">
              <a:buFont typeface="Arial" panose="020B0604020202020204" pitchFamily="34" charset="0"/>
              <a:buChar char="•"/>
            </a:pPr>
            <a:r>
              <a:rPr lang="en-US" sz="1600" dirty="0">
                <a:solidFill>
                  <a:schemeClr val="tx1">
                    <a:alpha val="60000"/>
                  </a:schemeClr>
                </a:solidFill>
              </a:rPr>
              <a:t>Sample Project</a:t>
            </a:r>
          </a:p>
          <a:p>
            <a:pPr indent="-228600">
              <a:buFont typeface="Arial" panose="020B0604020202020204" pitchFamily="34" charset="0"/>
              <a:buChar char="•"/>
            </a:pPr>
            <a:r>
              <a:rPr lang="en-US" sz="1600" dirty="0">
                <a:solidFill>
                  <a:schemeClr val="tx1">
                    <a:alpha val="60000"/>
                  </a:schemeClr>
                </a:solidFill>
              </a:rPr>
              <a:t>Clean Architecture and Current State</a:t>
            </a:r>
          </a:p>
          <a:p>
            <a:pPr indent="-228600">
              <a:buFont typeface="Arial" panose="020B0604020202020204" pitchFamily="34" charset="0"/>
              <a:buChar char="•"/>
            </a:pPr>
            <a:r>
              <a:rPr lang="en-US" sz="1600" dirty="0">
                <a:solidFill>
                  <a:schemeClr val="tx1">
                    <a:alpha val="60000"/>
                  </a:schemeClr>
                </a:solidFill>
              </a:rPr>
              <a:t>Moving Away From Controllers (REPR)</a:t>
            </a:r>
          </a:p>
          <a:p>
            <a:pPr indent="-228600">
              <a:buFont typeface="Arial" panose="020B0604020202020204" pitchFamily="34" charset="0"/>
              <a:buChar char="•"/>
            </a:pPr>
            <a:r>
              <a:rPr lang="en-US" sz="1600" dirty="0">
                <a:solidFill>
                  <a:schemeClr val="tx1">
                    <a:alpha val="60000"/>
                  </a:schemeClr>
                </a:solidFill>
              </a:rPr>
              <a:t>Vertical Slice Architecture</a:t>
            </a:r>
          </a:p>
          <a:p>
            <a:pPr indent="-228600">
              <a:buFont typeface="Arial" panose="020B0604020202020204" pitchFamily="34" charset="0"/>
              <a:buChar char="•"/>
            </a:pPr>
            <a:r>
              <a:rPr lang="en-US" sz="1600" dirty="0">
                <a:solidFill>
                  <a:schemeClr val="tx1">
                    <a:alpha val="60000"/>
                  </a:schemeClr>
                </a:solidFill>
              </a:rPr>
              <a:t>Domain-Driven Design</a:t>
            </a:r>
          </a:p>
          <a:p>
            <a:pPr indent="-228600">
              <a:buFont typeface="Arial" panose="020B0604020202020204" pitchFamily="34" charset="0"/>
              <a:buChar char="•"/>
            </a:pPr>
            <a:r>
              <a:rPr lang="en-US" sz="1600" dirty="0">
                <a:solidFill>
                  <a:schemeClr val="tx1">
                    <a:alpha val="60000"/>
                  </a:schemeClr>
                </a:solidFill>
              </a:rPr>
              <a:t>CQRS &amp; Event Sourcing</a:t>
            </a:r>
          </a:p>
          <a:p>
            <a:pPr indent="-228600">
              <a:buFont typeface="Arial" panose="020B0604020202020204" pitchFamily="34" charset="0"/>
              <a:buChar char="•"/>
            </a:pPr>
            <a:endParaRPr lang="en-US" sz="1600" dirty="0">
              <a:solidFill>
                <a:schemeClr val="tx1">
                  <a:alpha val="60000"/>
                </a:schemeClr>
              </a:solidFill>
            </a:endParaRPr>
          </a:p>
          <a:p>
            <a:pPr indent="-228600">
              <a:buFont typeface="Arial" panose="020B0604020202020204" pitchFamily="34" charset="0"/>
              <a:buChar char="•"/>
            </a:pPr>
            <a:endParaRPr lang="en-US" sz="1600" dirty="0">
              <a:solidFill>
                <a:schemeClr val="tx1">
                  <a:alpha val="60000"/>
                </a:schemeClr>
              </a:solidFill>
            </a:endParaRPr>
          </a:p>
        </p:txBody>
      </p:sp>
      <p:grpSp>
        <p:nvGrpSpPr>
          <p:cNvPr id="18" name="Group 17">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9"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3" name="Oval 22">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descr="Railroad tracks intersecting">
            <a:extLst>
              <a:ext uri="{FF2B5EF4-FFF2-40B4-BE49-F238E27FC236}">
                <a16:creationId xmlns:a16="http://schemas.microsoft.com/office/drawing/2014/main" id="{AD6EC25F-C3C0-85CA-88F7-A67532031C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75692"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271567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noFill/>
        </p:spPr>
        <p:txBody>
          <a:bodyPr>
            <a:noAutofit/>
          </a:bodyPr>
          <a:lstStyle/>
          <a:p>
            <a:r>
              <a:rPr lang="en-US" dirty="0"/>
              <a:t>Clean Architecture</a:t>
            </a:r>
          </a:p>
        </p:txBody>
      </p:sp>
      <p:pic>
        <p:nvPicPr>
          <p:cNvPr id="1026" name="Picture 2">
            <a:extLst>
              <a:ext uri="{FF2B5EF4-FFF2-40B4-BE49-F238E27FC236}">
                <a16:creationId xmlns:a16="http://schemas.microsoft.com/office/drawing/2014/main" id="{CB3F9EDE-8F8A-277C-8F70-E0AE26B9910D}"/>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592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114771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sz="4800"/>
              <a:t>Problems with this</a:t>
            </a:r>
          </a:p>
        </p:txBody>
      </p:sp>
      <p:sp>
        <p:nvSpPr>
          <p:cNvPr id="17" name="Rectangle 16">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5FCCF31F-248A-C424-D211-62CD3135C285}"/>
              </a:ext>
            </a:extLst>
          </p:cNvPr>
          <p:cNvGrpSpPr/>
          <p:nvPr/>
        </p:nvGrpSpPr>
        <p:grpSpPr>
          <a:xfrm>
            <a:off x="1486906" y="2492668"/>
            <a:ext cx="2666973" cy="1600183"/>
            <a:chOff x="1277981" y="812"/>
            <a:chExt cx="2666973" cy="1600183"/>
          </a:xfrm>
        </p:grpSpPr>
        <p:sp>
          <p:nvSpPr>
            <p:cNvPr id="28" name="Rectangle 27">
              <a:extLst>
                <a:ext uri="{FF2B5EF4-FFF2-40B4-BE49-F238E27FC236}">
                  <a16:creationId xmlns:a16="http://schemas.microsoft.com/office/drawing/2014/main" id="{7980A46E-D54D-ECBA-30CD-D227169A2E95}"/>
                </a:ext>
              </a:extLst>
            </p:cNvPr>
            <p:cNvSpPr/>
            <p:nvPr/>
          </p:nvSpPr>
          <p:spPr>
            <a:xfrm>
              <a:off x="1277981" y="812"/>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29" name="TextBox 28">
              <a:extLst>
                <a:ext uri="{FF2B5EF4-FFF2-40B4-BE49-F238E27FC236}">
                  <a16:creationId xmlns:a16="http://schemas.microsoft.com/office/drawing/2014/main" id="{3ED2E914-7975-F781-B6CC-397C2DDF5CED}"/>
                </a:ext>
              </a:extLst>
            </p:cNvPr>
            <p:cNvSpPr txBox="1"/>
            <p:nvPr/>
          </p:nvSpPr>
          <p:spPr>
            <a:xfrm>
              <a:off x="127798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Violates SRP</a:t>
              </a:r>
            </a:p>
          </p:txBody>
        </p:sp>
      </p:grpSp>
      <p:grpSp>
        <p:nvGrpSpPr>
          <p:cNvPr id="30" name="Group 29">
            <a:extLst>
              <a:ext uri="{FF2B5EF4-FFF2-40B4-BE49-F238E27FC236}">
                <a16:creationId xmlns:a16="http://schemas.microsoft.com/office/drawing/2014/main" id="{28EFC8D7-DCE4-4468-B428-32AE592684B3}"/>
              </a:ext>
            </a:extLst>
          </p:cNvPr>
          <p:cNvGrpSpPr/>
          <p:nvPr/>
        </p:nvGrpSpPr>
        <p:grpSpPr>
          <a:xfrm>
            <a:off x="4419740" y="2492667"/>
            <a:ext cx="2666973" cy="1600183"/>
            <a:chOff x="4211651" y="812"/>
            <a:chExt cx="2666973" cy="1600183"/>
          </a:xfrm>
        </p:grpSpPr>
        <p:sp>
          <p:nvSpPr>
            <p:cNvPr id="31" name="Rectangle 30">
              <a:extLst>
                <a:ext uri="{FF2B5EF4-FFF2-40B4-BE49-F238E27FC236}">
                  <a16:creationId xmlns:a16="http://schemas.microsoft.com/office/drawing/2014/main" id="{8589718B-0B88-1975-D1C4-343B0F06DF9A}"/>
                </a:ext>
              </a:extLst>
            </p:cNvPr>
            <p:cNvSpPr/>
            <p:nvPr/>
          </p:nvSpPr>
          <p:spPr>
            <a:xfrm>
              <a:off x="4211651" y="812"/>
              <a:ext cx="2666973" cy="1600183"/>
            </a:xfrm>
            <a:prstGeom prst="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76185D5A-178B-A900-0A05-A3E096EFF8E1}"/>
                </a:ext>
              </a:extLst>
            </p:cNvPr>
            <p:cNvSpPr txBox="1"/>
            <p:nvPr/>
          </p:nvSpPr>
          <p:spPr>
            <a:xfrm>
              <a:off x="4211651" y="812"/>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Large, Bloated Controllers</a:t>
              </a:r>
            </a:p>
          </p:txBody>
        </p:sp>
      </p:grpSp>
      <p:grpSp>
        <p:nvGrpSpPr>
          <p:cNvPr id="36" name="Group 35">
            <a:extLst>
              <a:ext uri="{FF2B5EF4-FFF2-40B4-BE49-F238E27FC236}">
                <a16:creationId xmlns:a16="http://schemas.microsoft.com/office/drawing/2014/main" id="{6F0895D1-92BB-9942-3049-2259F0964675}"/>
              </a:ext>
            </a:extLst>
          </p:cNvPr>
          <p:cNvGrpSpPr/>
          <p:nvPr/>
        </p:nvGrpSpPr>
        <p:grpSpPr>
          <a:xfrm>
            <a:off x="7341038" y="2479206"/>
            <a:ext cx="2666973" cy="1600183"/>
            <a:chOff x="7118172" y="4780"/>
            <a:chExt cx="2666973" cy="1600183"/>
          </a:xfrm>
        </p:grpSpPr>
        <p:sp>
          <p:nvSpPr>
            <p:cNvPr id="37" name="Rectangle 36">
              <a:extLst>
                <a:ext uri="{FF2B5EF4-FFF2-40B4-BE49-F238E27FC236}">
                  <a16:creationId xmlns:a16="http://schemas.microsoft.com/office/drawing/2014/main" id="{997448D2-C29B-E367-B49B-2A5026566213}"/>
                </a:ext>
              </a:extLst>
            </p:cNvPr>
            <p:cNvSpPr/>
            <p:nvPr/>
          </p:nvSpPr>
          <p:spPr>
            <a:xfrm>
              <a:off x="7118172" y="4780"/>
              <a:ext cx="2666973" cy="1600183"/>
            </a:xfrm>
            <a:prstGeom prst="rect">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38" name="TextBox 37">
              <a:extLst>
                <a:ext uri="{FF2B5EF4-FFF2-40B4-BE49-F238E27FC236}">
                  <a16:creationId xmlns:a16="http://schemas.microsoft.com/office/drawing/2014/main" id="{D746C118-7F9E-959F-101C-9A36932E830F}"/>
                </a:ext>
              </a:extLst>
            </p:cNvPr>
            <p:cNvSpPr txBox="1"/>
            <p:nvPr/>
          </p:nvSpPr>
          <p:spPr>
            <a:xfrm>
              <a:off x="7118172" y="4780"/>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Duplicate Business Rules/Validation</a:t>
              </a:r>
            </a:p>
          </p:txBody>
        </p:sp>
      </p:grpSp>
      <p:grpSp>
        <p:nvGrpSpPr>
          <p:cNvPr id="39" name="Group 38">
            <a:extLst>
              <a:ext uri="{FF2B5EF4-FFF2-40B4-BE49-F238E27FC236}">
                <a16:creationId xmlns:a16="http://schemas.microsoft.com/office/drawing/2014/main" id="{B885A514-910B-E781-5BEB-E281338592C2}"/>
              </a:ext>
            </a:extLst>
          </p:cNvPr>
          <p:cNvGrpSpPr/>
          <p:nvPr/>
        </p:nvGrpSpPr>
        <p:grpSpPr>
          <a:xfrm>
            <a:off x="1486906" y="4321010"/>
            <a:ext cx="2666973" cy="1600183"/>
            <a:chOff x="1277981" y="1867693"/>
            <a:chExt cx="2666973" cy="1600183"/>
          </a:xfrm>
        </p:grpSpPr>
        <p:sp>
          <p:nvSpPr>
            <p:cNvPr id="40" name="Rectangle 39">
              <a:extLst>
                <a:ext uri="{FF2B5EF4-FFF2-40B4-BE49-F238E27FC236}">
                  <a16:creationId xmlns:a16="http://schemas.microsoft.com/office/drawing/2014/main" id="{5EC5C766-06C3-2BDE-7AB4-6BB7263FDA30}"/>
                </a:ext>
              </a:extLst>
            </p:cNvPr>
            <p:cNvSpPr/>
            <p:nvPr/>
          </p:nvSpPr>
          <p:spPr>
            <a:xfrm>
              <a:off x="1277981" y="1867693"/>
              <a:ext cx="2666973" cy="1600183"/>
            </a:xfrm>
            <a:prstGeom prst="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41" name="TextBox 40">
              <a:extLst>
                <a:ext uri="{FF2B5EF4-FFF2-40B4-BE49-F238E27FC236}">
                  <a16:creationId xmlns:a16="http://schemas.microsoft.com/office/drawing/2014/main" id="{3F46A8D7-7FBB-2D3A-1713-F223DF63E749}"/>
                </a:ext>
              </a:extLst>
            </p:cNvPr>
            <p:cNvSpPr txBox="1"/>
            <p:nvPr/>
          </p:nvSpPr>
          <p:spPr>
            <a:xfrm>
              <a:off x="127798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Poorly Modeled </a:t>
              </a:r>
              <a:r>
                <a:rPr lang="en-US" sz="2600" dirty="0"/>
                <a:t>D</a:t>
              </a:r>
              <a:r>
                <a:rPr lang="en-US" sz="2600" kern="1200" dirty="0"/>
                <a:t>omain</a:t>
              </a:r>
            </a:p>
          </p:txBody>
        </p:sp>
      </p:grpSp>
      <p:grpSp>
        <p:nvGrpSpPr>
          <p:cNvPr id="42" name="Group 41">
            <a:extLst>
              <a:ext uri="{FF2B5EF4-FFF2-40B4-BE49-F238E27FC236}">
                <a16:creationId xmlns:a16="http://schemas.microsoft.com/office/drawing/2014/main" id="{FDABFA09-A52E-6428-3E0A-D56B1EF1B519}"/>
              </a:ext>
            </a:extLst>
          </p:cNvPr>
          <p:cNvGrpSpPr/>
          <p:nvPr/>
        </p:nvGrpSpPr>
        <p:grpSpPr>
          <a:xfrm>
            <a:off x="4419739" y="4328063"/>
            <a:ext cx="2666973" cy="1600183"/>
            <a:chOff x="4211651" y="1867693"/>
            <a:chExt cx="2666973" cy="1600183"/>
          </a:xfrm>
        </p:grpSpPr>
        <p:sp>
          <p:nvSpPr>
            <p:cNvPr id="43" name="Rectangle 42">
              <a:extLst>
                <a:ext uri="{FF2B5EF4-FFF2-40B4-BE49-F238E27FC236}">
                  <a16:creationId xmlns:a16="http://schemas.microsoft.com/office/drawing/2014/main" id="{CA8EBEBA-47B7-947E-527A-5362DAE19E17}"/>
                </a:ext>
              </a:extLst>
            </p:cNvPr>
            <p:cNvSpPr/>
            <p:nvPr/>
          </p:nvSpPr>
          <p:spPr>
            <a:xfrm>
              <a:off x="4211651" y="1867693"/>
              <a:ext cx="2666973" cy="1600183"/>
            </a:xfrm>
            <a:prstGeom prst="rect">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4" name="TextBox 43">
              <a:extLst>
                <a:ext uri="{FF2B5EF4-FFF2-40B4-BE49-F238E27FC236}">
                  <a16:creationId xmlns:a16="http://schemas.microsoft.com/office/drawing/2014/main" id="{CA653ECF-6ADA-DA52-A65D-BDDF0675460C}"/>
                </a:ext>
              </a:extLst>
            </p:cNvPr>
            <p:cNvSpPr txBox="1"/>
            <p:nvPr/>
          </p:nvSpPr>
          <p:spPr>
            <a:xfrm>
              <a:off x="421165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Invalid Domain </a:t>
              </a:r>
              <a:r>
                <a:rPr lang="en-US" sz="2600" dirty="0"/>
                <a:t>O</a:t>
              </a:r>
              <a:r>
                <a:rPr lang="en-US" sz="2600" kern="1200" dirty="0"/>
                <a:t>bject </a:t>
              </a:r>
              <a:r>
                <a:rPr lang="en-US" sz="2600" dirty="0"/>
                <a:t>S</a:t>
              </a:r>
              <a:r>
                <a:rPr lang="en-US" sz="2600" kern="1200" dirty="0"/>
                <a:t>tates</a:t>
              </a:r>
            </a:p>
          </p:txBody>
        </p:sp>
      </p:grpSp>
      <p:grpSp>
        <p:nvGrpSpPr>
          <p:cNvPr id="45" name="Group 44">
            <a:extLst>
              <a:ext uri="{FF2B5EF4-FFF2-40B4-BE49-F238E27FC236}">
                <a16:creationId xmlns:a16="http://schemas.microsoft.com/office/drawing/2014/main" id="{E867613E-9773-A17C-DBCE-EB7A41FD972B}"/>
              </a:ext>
            </a:extLst>
          </p:cNvPr>
          <p:cNvGrpSpPr/>
          <p:nvPr/>
        </p:nvGrpSpPr>
        <p:grpSpPr>
          <a:xfrm>
            <a:off x="7352572" y="4321010"/>
            <a:ext cx="2666973" cy="1600183"/>
            <a:chOff x="7145321" y="1867693"/>
            <a:chExt cx="2666973" cy="1600183"/>
          </a:xfrm>
        </p:grpSpPr>
        <p:sp>
          <p:nvSpPr>
            <p:cNvPr id="46" name="Rectangle 45">
              <a:extLst>
                <a:ext uri="{FF2B5EF4-FFF2-40B4-BE49-F238E27FC236}">
                  <a16:creationId xmlns:a16="http://schemas.microsoft.com/office/drawing/2014/main" id="{FC0B7971-E661-7755-335F-DD97EF00F94A}"/>
                </a:ext>
              </a:extLst>
            </p:cNvPr>
            <p:cNvSpPr/>
            <p:nvPr/>
          </p:nvSpPr>
          <p:spPr>
            <a:xfrm>
              <a:off x="7145321" y="1867693"/>
              <a:ext cx="2666973" cy="1600183"/>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47" name="TextBox 46">
              <a:extLst>
                <a:ext uri="{FF2B5EF4-FFF2-40B4-BE49-F238E27FC236}">
                  <a16:creationId xmlns:a16="http://schemas.microsoft.com/office/drawing/2014/main" id="{4154451B-427B-9B72-BBAF-61BD87293E57}"/>
                </a:ext>
              </a:extLst>
            </p:cNvPr>
            <p:cNvSpPr txBox="1"/>
            <p:nvPr/>
          </p:nvSpPr>
          <p:spPr>
            <a:xfrm>
              <a:off x="7145321" y="1867693"/>
              <a:ext cx="2666973" cy="16001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Painful Unit Testing</a:t>
              </a:r>
            </a:p>
          </p:txBody>
        </p:sp>
      </p:grpSp>
    </p:spTree>
    <p:extLst>
      <p:ext uri="{BB962C8B-B14F-4D97-AF65-F5344CB8AC3E}">
        <p14:creationId xmlns:p14="http://schemas.microsoft.com/office/powerpoint/2010/main" val="65284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noFill/>
        </p:spPr>
        <p:txBody>
          <a:bodyPr anchor="ctr"/>
          <a:lstStyle/>
          <a:p>
            <a:r>
              <a:rPr lang="en-US" dirty="0"/>
              <a:t>Moving Away From Controllers</a:t>
            </a:r>
            <a:br>
              <a:rPr lang="en-US" dirty="0"/>
            </a:br>
            <a:r>
              <a:rPr lang="en-US" sz="1400" dirty="0">
                <a:hlinkClick r:id="rId3"/>
              </a:rPr>
              <a:t>MVC Controllers are Dinosaurs - Embrace API Endpoints | Blog (ardalis.com)</a:t>
            </a:r>
            <a:endParaRPr lang="en-US" sz="1400" dirty="0"/>
          </a:p>
        </p:txBody>
      </p:sp>
      <p:pic>
        <p:nvPicPr>
          <p:cNvPr id="2" name="Picture 1">
            <a:extLst>
              <a:ext uri="{FF2B5EF4-FFF2-40B4-BE49-F238E27FC236}">
                <a16:creationId xmlns:a16="http://schemas.microsoft.com/office/drawing/2014/main" id="{1D2CC3AB-185B-A422-A048-4EE612558E43}"/>
              </a:ext>
            </a:extLst>
          </p:cNvPr>
          <p:cNvPicPr>
            <a:picLocks noChangeAspect="1"/>
          </p:cNvPicPr>
          <p:nvPr/>
        </p:nvPicPr>
        <p:blipFill>
          <a:blip r:embed="rId4"/>
          <a:stretch>
            <a:fillRect/>
          </a:stretch>
        </p:blipFill>
        <p:spPr>
          <a:xfrm>
            <a:off x="3571524" y="168847"/>
            <a:ext cx="5822733" cy="2907777"/>
          </a:xfrm>
          <a:prstGeom prst="rect">
            <a:avLst/>
          </a:prstGeom>
        </p:spPr>
      </p:pic>
      <p:pic>
        <p:nvPicPr>
          <p:cNvPr id="6" name="Picture Placeholder 5">
            <a:extLst>
              <a:ext uri="{FF2B5EF4-FFF2-40B4-BE49-F238E27FC236}">
                <a16:creationId xmlns:a16="http://schemas.microsoft.com/office/drawing/2014/main" id="{BEE25D54-6287-6F41-8568-538104BB2F11}"/>
              </a:ext>
            </a:extLst>
          </p:cNvPr>
          <p:cNvPicPr>
            <a:picLocks noGrp="1" noChangeAspect="1"/>
          </p:cNvPicPr>
          <p:nvPr>
            <p:ph type="pic" sz="quarter" idx="13"/>
          </p:nvPr>
        </p:nvPicPr>
        <p:blipFill>
          <a:blip r:embed="rId4"/>
          <a:srcRect t="19024" b="19024"/>
          <a:stretch>
            <a:fillRect/>
          </a:stretch>
        </p:blipFill>
        <p:spPr>
          <a:xfrm>
            <a:off x="0" y="4763"/>
            <a:ext cx="12192000" cy="3771900"/>
          </a:xfrm>
          <a:prstGeom prst="rect">
            <a:avLst/>
          </a:prstGeom>
        </p:spPr>
      </p:pic>
    </p:spTree>
    <p:extLst>
      <p:ext uri="{BB962C8B-B14F-4D97-AF65-F5344CB8AC3E}">
        <p14:creationId xmlns:p14="http://schemas.microsoft.com/office/powerpoint/2010/main" val="2897370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descr="Document with solid fill">
            <a:extLst>
              <a:ext uri="{FF2B5EF4-FFF2-40B4-BE49-F238E27FC236}">
                <a16:creationId xmlns:a16="http://schemas.microsoft.com/office/drawing/2014/main" id="{5655A303-3888-A11F-1294-A7F9D2001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4093" y="2159266"/>
            <a:ext cx="1185513" cy="1185513"/>
          </a:xfrm>
          <a:prstGeom prst="rect">
            <a:avLst/>
          </a:prstGeom>
        </p:spPr>
      </p:pic>
      <p:sp>
        <p:nvSpPr>
          <p:cNvPr id="17" name="TextBox 16">
            <a:extLst>
              <a:ext uri="{FF2B5EF4-FFF2-40B4-BE49-F238E27FC236}">
                <a16:creationId xmlns:a16="http://schemas.microsoft.com/office/drawing/2014/main" id="{4B78EF1B-A445-B3E1-1CEA-C7F75B988AD7}"/>
              </a:ext>
            </a:extLst>
          </p:cNvPr>
          <p:cNvSpPr txBox="1"/>
          <p:nvPr/>
        </p:nvSpPr>
        <p:spPr>
          <a:xfrm>
            <a:off x="1041935" y="3510913"/>
            <a:ext cx="2829827" cy="369332"/>
          </a:xfrm>
          <a:prstGeom prst="rect">
            <a:avLst/>
          </a:prstGeom>
          <a:noFill/>
        </p:spPr>
        <p:txBody>
          <a:bodyPr wrap="square" rtlCol="0">
            <a:spAutoFit/>
          </a:bodyPr>
          <a:lstStyle/>
          <a:p>
            <a:pPr algn="ctr"/>
            <a:r>
              <a:rPr lang="en-US" dirty="0"/>
              <a:t>“One Endpoint One File”</a:t>
            </a:r>
          </a:p>
        </p:txBody>
      </p:sp>
      <p:sp>
        <p:nvSpPr>
          <p:cNvPr id="18" name="TextBox 17">
            <a:extLst>
              <a:ext uri="{FF2B5EF4-FFF2-40B4-BE49-F238E27FC236}">
                <a16:creationId xmlns:a16="http://schemas.microsoft.com/office/drawing/2014/main" id="{2E5B6C96-7237-2A3A-A06F-BB0EB034F8CA}"/>
              </a:ext>
            </a:extLst>
          </p:cNvPr>
          <p:cNvSpPr txBox="1"/>
          <p:nvPr/>
        </p:nvSpPr>
        <p:spPr>
          <a:xfrm>
            <a:off x="4366661" y="3543187"/>
            <a:ext cx="3076876" cy="646331"/>
          </a:xfrm>
          <a:prstGeom prst="rect">
            <a:avLst/>
          </a:prstGeom>
          <a:noFill/>
        </p:spPr>
        <p:txBody>
          <a:bodyPr wrap="square" rtlCol="0">
            <a:spAutoFit/>
          </a:bodyPr>
          <a:lstStyle/>
          <a:p>
            <a:pPr algn="ctr"/>
            <a:r>
              <a:rPr lang="en-US" dirty="0"/>
              <a:t>Fits Nicely with Vertical Slice Architecture</a:t>
            </a:r>
          </a:p>
        </p:txBody>
      </p:sp>
      <p:pic>
        <p:nvPicPr>
          <p:cNvPr id="2050" name="Picture 2">
            <a:extLst>
              <a:ext uri="{FF2B5EF4-FFF2-40B4-BE49-F238E27FC236}">
                <a16:creationId xmlns:a16="http://schemas.microsoft.com/office/drawing/2014/main" id="{661E86BB-09D4-1EA8-2A7C-D70D41E7D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7652" y="2141709"/>
            <a:ext cx="1945909" cy="12693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maller arrows pointing towards a bigger arrow">
            <a:extLst>
              <a:ext uri="{FF2B5EF4-FFF2-40B4-BE49-F238E27FC236}">
                <a16:creationId xmlns:a16="http://schemas.microsoft.com/office/drawing/2014/main" id="{FC3913F3-F141-9B76-609D-8C53526847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7207" y="2159266"/>
            <a:ext cx="1790700" cy="1193800"/>
          </a:xfrm>
          <a:prstGeom prst="rect">
            <a:avLst/>
          </a:prstGeom>
        </p:spPr>
      </p:pic>
      <p:sp>
        <p:nvSpPr>
          <p:cNvPr id="22" name="TextBox 21">
            <a:extLst>
              <a:ext uri="{FF2B5EF4-FFF2-40B4-BE49-F238E27FC236}">
                <a16:creationId xmlns:a16="http://schemas.microsoft.com/office/drawing/2014/main" id="{66FBF5A6-7D67-C0FC-2B14-B22D015984A6}"/>
              </a:ext>
            </a:extLst>
          </p:cNvPr>
          <p:cNvSpPr txBox="1"/>
          <p:nvPr/>
        </p:nvSpPr>
        <p:spPr>
          <a:xfrm>
            <a:off x="7894119" y="3557079"/>
            <a:ext cx="3076876" cy="646331"/>
          </a:xfrm>
          <a:prstGeom prst="rect">
            <a:avLst/>
          </a:prstGeom>
          <a:noFill/>
        </p:spPr>
        <p:txBody>
          <a:bodyPr wrap="square" rtlCol="0">
            <a:spAutoFit/>
          </a:bodyPr>
          <a:lstStyle/>
          <a:p>
            <a:pPr algn="ctr"/>
            <a:r>
              <a:rPr lang="en-US" dirty="0"/>
              <a:t>REPR Pattern</a:t>
            </a:r>
          </a:p>
          <a:p>
            <a:pPr algn="ctr"/>
            <a:r>
              <a:rPr lang="en-US" dirty="0"/>
              <a:t>(Request-Endpoint-Response)</a:t>
            </a:r>
          </a:p>
        </p:txBody>
      </p:sp>
    </p:spTree>
    <p:extLst>
      <p:ext uri="{BB962C8B-B14F-4D97-AF65-F5344CB8AC3E}">
        <p14:creationId xmlns:p14="http://schemas.microsoft.com/office/powerpoint/2010/main" val="183974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Data Points Digital background">
            <a:extLst>
              <a:ext uri="{FF2B5EF4-FFF2-40B4-BE49-F238E27FC236}">
                <a16:creationId xmlns:a16="http://schemas.microsoft.com/office/drawing/2014/main" id="{1358CD3B-43A8-5BF7-2E60-B0563F068D11}"/>
              </a:ext>
            </a:extLst>
          </p:cNvPr>
          <p:cNvPicPr>
            <a:picLocks noGrp="1" noChangeAspect="1"/>
          </p:cNvPicPr>
          <p:nvPr>
            <p:ph type="pic" sz="quarter" idx="13"/>
          </p:nvPr>
        </p:nvPicPr>
        <p:blipFill>
          <a:blip r:embed="rId3">
            <a:alphaModFix amt="45000"/>
            <a:extLst>
              <a:ext uri="{28A0092B-C50C-407E-A947-70E740481C1C}">
                <a14:useLocalDpi xmlns:a14="http://schemas.microsoft.com/office/drawing/2010/main" val="0"/>
              </a:ext>
            </a:extLst>
          </a:blip>
          <a:srcRect/>
          <a:stretch/>
        </p:blipFill>
        <p:spPr/>
      </p:pic>
      <p:sp>
        <p:nvSpPr>
          <p:cNvPr id="7" name="Title 6">
            <a:extLst>
              <a:ext uri="{FF2B5EF4-FFF2-40B4-BE49-F238E27FC236}">
                <a16:creationId xmlns:a16="http://schemas.microsoft.com/office/drawing/2014/main" id="{8A84D4AF-8D29-5A55-F3F8-1E928E3B08FF}"/>
              </a:ext>
            </a:extLst>
          </p:cNvPr>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85551413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{C27BCD9C-1AC3-4838-B963-37CEEB1BC1E4}tf33713516_win32</Template>
  <TotalTime>5285</TotalTime>
  <Words>1072</Words>
  <Application>Microsoft Office PowerPoint</Application>
  <PresentationFormat>Widescreen</PresentationFormat>
  <Paragraphs>104</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Walbaum Display</vt:lpstr>
      <vt:lpstr>3DFloatVTI</vt:lpstr>
      <vt:lpstr>Project Structure and Organization</vt:lpstr>
      <vt:lpstr>Goals</vt:lpstr>
      <vt:lpstr>Agenda/Topics Covered</vt:lpstr>
      <vt:lpstr>Clean Architecture</vt:lpstr>
      <vt:lpstr>Demo</vt:lpstr>
      <vt:lpstr>Problems with this</vt:lpstr>
      <vt:lpstr>Moving Away From Controllers MVC Controllers are Dinosaurs - Embrace API Endpoints | Blog (ardalis.com)</vt:lpstr>
      <vt:lpstr>PowerPoint Presentation</vt:lpstr>
      <vt:lpstr>Demo</vt:lpstr>
      <vt:lpstr>PowerPoint Presentation</vt:lpstr>
      <vt:lpstr>Domain Driven Design</vt:lpstr>
      <vt:lpstr>Demo</vt:lpstr>
      <vt:lpstr>Benefits</vt:lpstr>
      <vt:lpstr>Note On Vertical Slices</vt:lpstr>
      <vt:lpstr>Quick Note On CQRS &amp; Event Sourcing</vt:lpstr>
      <vt:lpstr>That’s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Jacob Reynolds</dc:creator>
  <cp:lastModifiedBy>Jacob Reynolds</cp:lastModifiedBy>
  <cp:revision>23</cp:revision>
  <dcterms:created xsi:type="dcterms:W3CDTF">2024-09-20T15:46:19Z</dcterms:created>
  <dcterms:modified xsi:type="dcterms:W3CDTF">2024-09-24T09:44:30Z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